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4"/>
  </p:notesMasterIdLst>
  <p:sldIdLst>
    <p:sldId id="256" r:id="rId2"/>
    <p:sldId id="271" r:id="rId3"/>
    <p:sldId id="257" r:id="rId4"/>
    <p:sldId id="272" r:id="rId5"/>
    <p:sldId id="273" r:id="rId6"/>
    <p:sldId id="274" r:id="rId7"/>
    <p:sldId id="275" r:id="rId8"/>
    <p:sldId id="262" r:id="rId9"/>
    <p:sldId id="276" r:id="rId10"/>
    <p:sldId id="277" r:id="rId11"/>
    <p:sldId id="278" r:id="rId12"/>
    <p:sldId id="279" r:id="rId13"/>
    <p:sldId id="280" r:id="rId14"/>
    <p:sldId id="281" r:id="rId15"/>
    <p:sldId id="258" r:id="rId16"/>
    <p:sldId id="263" r:id="rId17"/>
    <p:sldId id="284" r:id="rId18"/>
    <p:sldId id="283" r:id="rId19"/>
    <p:sldId id="285" r:id="rId20"/>
    <p:sldId id="286" r:id="rId21"/>
    <p:sldId id="282" r:id="rId22"/>
    <p:sldId id="264" r:id="rId23"/>
    <p:sldId id="259" r:id="rId24"/>
    <p:sldId id="265" r:id="rId25"/>
    <p:sldId id="266" r:id="rId26"/>
    <p:sldId id="287" r:id="rId27"/>
    <p:sldId id="288" r:id="rId28"/>
    <p:sldId id="289" r:id="rId29"/>
    <p:sldId id="290" r:id="rId30"/>
    <p:sldId id="291" r:id="rId31"/>
    <p:sldId id="292" r:id="rId32"/>
    <p:sldId id="267" r:id="rId33"/>
    <p:sldId id="268" r:id="rId34"/>
    <p:sldId id="260" r:id="rId35"/>
    <p:sldId id="261" r:id="rId36"/>
    <p:sldId id="269" r:id="rId37"/>
    <p:sldId id="293" r:id="rId38"/>
    <p:sldId id="294" r:id="rId39"/>
    <p:sldId id="295" r:id="rId40"/>
    <p:sldId id="270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57" autoAdjust="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B19F4-2C1C-44D1-911E-C51217A32EAA}" type="datetimeFigureOut">
              <a:rPr lang="th-TH" smtClean="0"/>
              <a:t>03/03/63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9465B-02D2-4EFA-851C-9DB884D79DD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8861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TXA: fibrinolysis-induced early increase in d-dimers and </a:t>
            </a:r>
            <a:r>
              <a:rPr lang="en-US" dirty="0" err="1"/>
              <a:t>plamin</a:t>
            </a:r>
            <a:r>
              <a:rPr lang="en-US" dirty="0"/>
              <a:t>-antiplasmin</a:t>
            </a:r>
          </a:p>
          <a:p>
            <a:r>
              <a:rPr lang="en-US" dirty="0"/>
              <a:t>Esp. Trauma, PPH</a:t>
            </a:r>
          </a:p>
          <a:p>
            <a:r>
              <a:rPr lang="en-US" dirty="0"/>
              <a:t>TXA : reported seizure</a:t>
            </a:r>
          </a:p>
          <a:p>
            <a:r>
              <a:rPr lang="en-US" dirty="0"/>
              <a:t>Mech: multifactorial</a:t>
            </a:r>
          </a:p>
          <a:p>
            <a:r>
              <a:rPr lang="en-US" dirty="0"/>
              <a:t>Dose dependent reduction GABA, reversible block NMDA, rt. Shift glycine concentration-response curve of NMDA-dependents currents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613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762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Clinical Randomization of an Antifibrinolytic in Significant Hemorrhage2</a:t>
            </a:r>
          </a:p>
          <a:p>
            <a:r>
              <a:rPr lang="en-US" dirty="0"/>
              <a:t>274 </a:t>
            </a:r>
            <a:r>
              <a:rPr lang="th-TH" dirty="0"/>
              <a:t>รพ. </a:t>
            </a:r>
            <a:r>
              <a:rPr lang="en-US" dirty="0"/>
              <a:t>40 </a:t>
            </a:r>
            <a:r>
              <a:rPr lang="th-TH" dirty="0"/>
              <a:t>ประเทศ</a:t>
            </a:r>
          </a:p>
          <a:p>
            <a:r>
              <a:rPr lang="th-TH" dirty="0"/>
              <a:t>ให้ยาภายใน </a:t>
            </a:r>
            <a:r>
              <a:rPr lang="en-US" dirty="0"/>
              <a:t>8 </a:t>
            </a:r>
            <a:r>
              <a:rPr lang="th-TH" dirty="0"/>
              <a:t>ชม หลังอุบัติเหตุ</a:t>
            </a:r>
          </a:p>
          <a:p>
            <a:r>
              <a:rPr lang="en-US" dirty="0"/>
              <a:t>Loading dose 1g in 10 </a:t>
            </a:r>
            <a:r>
              <a:rPr lang="th-TH" dirty="0"/>
              <a:t>นาที</a:t>
            </a:r>
          </a:p>
          <a:p>
            <a:r>
              <a:rPr lang="en-US" dirty="0"/>
              <a:t>Infusion 1 g over 8 h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35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ไม่ลด</a:t>
            </a:r>
            <a:r>
              <a:rPr lang="en-US" dirty="0"/>
              <a:t>transfusion </a:t>
            </a:r>
            <a:r>
              <a:rPr lang="th-TH" dirty="0"/>
              <a:t>ไม่มีผลกับ</a:t>
            </a:r>
            <a:r>
              <a:rPr lang="en-US" dirty="0"/>
              <a:t>lab coagulation </a:t>
            </a:r>
            <a:r>
              <a:rPr lang="th-TH" dirty="0"/>
              <a:t>ไม่จำเพาะกับประวัติ</a:t>
            </a:r>
            <a:r>
              <a:rPr lang="en-US" dirty="0"/>
              <a:t>shock, injury severity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017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WHO= essential medicine</a:t>
            </a:r>
          </a:p>
          <a:p>
            <a:r>
              <a:rPr lang="en-US" dirty="0"/>
              <a:t>Save 70,000-100,000 lives each year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1432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Statistically significant decrease in 28-day mortality in favor of early TXA use</a:t>
            </a:r>
          </a:p>
          <a:p>
            <a:pPr lvl="1"/>
            <a:r>
              <a:rPr lang="en-US" dirty="0"/>
              <a:t>(3.8% and 8.3%, absolute mortality reduction 4.7%, NTT =21)</a:t>
            </a:r>
          </a:p>
          <a:p>
            <a:pPr lvl="1"/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-Statistically significant decrease in 28-day mortality observed in patients requiring massive transfusion with &gt; 10 units of blood products</a:t>
            </a:r>
            <a:endParaRPr lang="th-TH" dirty="0"/>
          </a:p>
          <a:p>
            <a:pPr lvl="1"/>
            <a:r>
              <a:rPr lang="en-US" dirty="0"/>
              <a:t>8.5%vs23.2% Absolute 14.7 NTT 12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612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TBI w/I 3 h</a:t>
            </a:r>
          </a:p>
          <a:p>
            <a:r>
              <a:rPr lang="en-US" dirty="0"/>
              <a:t>GCS 12 </a:t>
            </a:r>
            <a:r>
              <a:rPr lang="th-TH" dirty="0"/>
              <a:t>หรือต่ำกว่า </a:t>
            </a:r>
            <a:r>
              <a:rPr lang="en-US" dirty="0"/>
              <a:t>or ICH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243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4836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4559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Hyper: life threatening, bleeding</a:t>
            </a:r>
            <a:r>
              <a:rPr lang="th-TH" dirty="0"/>
              <a:t>เยอะๆ แขนขาขาด</a:t>
            </a:r>
          </a:p>
          <a:p>
            <a:r>
              <a:rPr lang="en-US" dirty="0"/>
              <a:t>Hypo: TBI</a:t>
            </a:r>
          </a:p>
          <a:p>
            <a:r>
              <a:rPr lang="en-US" dirty="0"/>
              <a:t>Switch hyper </a:t>
            </a:r>
            <a:r>
              <a:rPr lang="th-TH" dirty="0"/>
              <a:t>เป็น </a:t>
            </a:r>
            <a:r>
              <a:rPr lang="en-US" dirty="0"/>
              <a:t>hypo </a:t>
            </a:r>
            <a:r>
              <a:rPr lang="th-TH" dirty="0"/>
              <a:t>ได้ใน</a:t>
            </a:r>
            <a:r>
              <a:rPr lang="en-US" dirty="0"/>
              <a:t>24</a:t>
            </a:r>
            <a:r>
              <a:rPr lang="th-TH" dirty="0"/>
              <a:t>ชม</a:t>
            </a:r>
          </a:p>
          <a:p>
            <a:r>
              <a:rPr lang="en-US" dirty="0"/>
              <a:t>Hypo</a:t>
            </a:r>
            <a:r>
              <a:rPr lang="th-TH" dirty="0"/>
              <a:t>เป็น</a:t>
            </a:r>
            <a:r>
              <a:rPr lang="en-US" dirty="0"/>
              <a:t>hyper </a:t>
            </a:r>
            <a:r>
              <a:rPr lang="th-TH" dirty="0"/>
              <a:t>ไม่ค่อยเกิด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465B-02D2-4EFA-851C-9DB884D79DD6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518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esthesia-analgesia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5FE23-0888-473D-A8B4-10136CC2F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154" y="322792"/>
            <a:ext cx="10782300" cy="3352800"/>
          </a:xfrm>
        </p:spPr>
        <p:txBody>
          <a:bodyPr/>
          <a:lstStyle/>
          <a:p>
            <a:r>
              <a:rPr lang="en-US" sz="5400" dirty="0"/>
              <a:t>Tranexamic acid for Acute hemorrhage:</a:t>
            </a:r>
            <a:br>
              <a:rPr lang="en-US" sz="3600" dirty="0"/>
            </a:br>
            <a:r>
              <a:rPr lang="en-US" sz="3600" dirty="0"/>
              <a:t>A narrative Review of Landmark Studies and a Critical Reappraisal of its use over the last decade</a:t>
            </a:r>
            <a:endParaRPr lang="th-TH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3012A-73E5-4C69-BE13-B3A17AB80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1537" y="4435476"/>
            <a:ext cx="9228201" cy="164592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US" dirty="0">
                <a:hlinkClick r:id="rId2"/>
              </a:rPr>
              <a:t>www.anesthesia-analgesia.org</a:t>
            </a:r>
            <a:endParaRPr lang="en-US" dirty="0"/>
          </a:p>
          <a:p>
            <a:pPr algn="r"/>
            <a:r>
              <a:rPr lang="en-US" dirty="0"/>
              <a:t>December2019-Volume129-Number 6</a:t>
            </a:r>
          </a:p>
          <a:p>
            <a:pPr algn="r"/>
            <a:r>
              <a:rPr lang="en-US" dirty="0"/>
              <a:t>R1 Pattiya </a:t>
            </a:r>
            <a:r>
              <a:rPr lang="en-US" dirty="0" err="1"/>
              <a:t>Puttasinpornskul</a:t>
            </a:r>
            <a:endParaRPr lang="en-US" dirty="0"/>
          </a:p>
          <a:p>
            <a:pPr algn="r"/>
            <a:r>
              <a:rPr lang="en-US" dirty="0"/>
              <a:t>A </a:t>
            </a:r>
            <a:r>
              <a:rPr lang="en-US" dirty="0" err="1"/>
              <a:t>Kritsana</a:t>
            </a:r>
            <a:r>
              <a:rPr lang="en-US" dirty="0"/>
              <a:t> </a:t>
            </a:r>
            <a:r>
              <a:rPr lang="en-US" dirty="0" err="1"/>
              <a:t>Nongnueng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5047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0207-8ADA-4DD8-BFD6-B5FAA222D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3AEB8-4443-4BBB-8B09-F8158F4B5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30775-7DF5-4400-8581-D988B7195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76" b="41066"/>
          <a:stretch/>
        </p:blipFill>
        <p:spPr>
          <a:xfrm>
            <a:off x="3014962" y="281058"/>
            <a:ext cx="9329438" cy="60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7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BFDD2-87AA-4D2B-BC09-DC81E4ED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DA75-D1ED-4388-BD19-8639E1878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9133B-EFE6-41A7-8C4F-09CD04B5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72" b="4127"/>
          <a:stretch/>
        </p:blipFill>
        <p:spPr>
          <a:xfrm>
            <a:off x="1272268" y="1752678"/>
            <a:ext cx="9647464" cy="47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3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D3018-B936-4654-B46C-3509C1E5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3E903-40CA-47F0-A6BE-FDD195A4C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0CCD6-3D28-45DD-A325-92297988D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b="32857"/>
          <a:stretch/>
        </p:blipFill>
        <p:spPr>
          <a:xfrm>
            <a:off x="1805668" y="223736"/>
            <a:ext cx="8580664" cy="64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7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AC96-05C7-4422-B0BE-5A505B6F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9E0CB-8397-491A-BD4E-D8823030A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1BBB8-3315-4FD6-AB0F-ED2CDFB11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952"/>
          <a:stretch/>
        </p:blipFill>
        <p:spPr>
          <a:xfrm>
            <a:off x="458763" y="2011680"/>
            <a:ext cx="11733237" cy="4544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380ACF-C91E-4560-AE57-C52C2B4EE956}"/>
              </a:ext>
            </a:extLst>
          </p:cNvPr>
          <p:cNvSpPr/>
          <p:nvPr/>
        </p:nvSpPr>
        <p:spPr>
          <a:xfrm>
            <a:off x="458763" y="3428999"/>
            <a:ext cx="10515600" cy="7184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617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E37E-6953-4532-B5E7-159A9DB6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9496-2C91-40C6-A9EF-3709BEE38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of TXA within 1 hour after trauma: Largest survival benefit</a:t>
            </a:r>
          </a:p>
          <a:p>
            <a:r>
              <a:rPr lang="en-US" dirty="0"/>
              <a:t>(ARR= 2.4%, NTT= 41)</a:t>
            </a:r>
          </a:p>
          <a:p>
            <a:r>
              <a:rPr lang="en-US" dirty="0"/>
              <a:t>Administration of TXA between 1-3 hours also reduced risk of death due to bleeding (ARR= 1.3%, NTT= 77)</a:t>
            </a:r>
          </a:p>
          <a:p>
            <a:r>
              <a:rPr lang="en-US" dirty="0"/>
              <a:t>TXA given after 3 hours increased the risk of death due to bleeding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54221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EB792-536A-4BE2-9129-7E7852C5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3C48C-2E24-48D5-9548-0A7630A03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67D93-3D43-4983-BC81-A3B5A6E1D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76200" y="1218406"/>
            <a:ext cx="12039600" cy="44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50CE-68AD-4EAD-BDCA-F756A7D0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4F75-F4D8-4C65-A24D-E6FD22EC7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Military Application of TXA in Trauma Emergency Resuscitation Study and Other Follow-up Studies</a:t>
            </a:r>
          </a:p>
          <a:p>
            <a:r>
              <a:rPr lang="en-US" dirty="0"/>
              <a:t>Bleeding scenarios and patients in shock requiring massive </a:t>
            </a:r>
            <a:r>
              <a:rPr lang="en-US" dirty="0" err="1"/>
              <a:t>transfusionin</a:t>
            </a:r>
            <a:r>
              <a:rPr lang="en-US" dirty="0"/>
              <a:t> both military and civilian setting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5651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CE553-BDC5-4D11-9618-A0A963C1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EBFE-F74D-46C0-B635-31BE42104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294FF-0D7D-4A0F-88AF-32378268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5" b="39524"/>
          <a:stretch/>
        </p:blipFill>
        <p:spPr>
          <a:xfrm>
            <a:off x="3366031" y="832614"/>
            <a:ext cx="8825969" cy="54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8021-7F1F-45AD-A0E2-944AAF0F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BDD89-9F73-4CFF-8B2A-3AFF2B8C1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D0120-2BA9-44A5-83BD-7088C5812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50" b="25238"/>
          <a:stretch/>
        </p:blipFill>
        <p:spPr>
          <a:xfrm>
            <a:off x="2163535" y="20097"/>
            <a:ext cx="8406493" cy="6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66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E943-ED7A-498C-A09A-26186486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CBB56-C9EE-49CF-8E7B-2D5008811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23403-C0F2-43E0-BD1B-72139B985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2" t="11270" r="24814" b="43492"/>
          <a:stretch/>
        </p:blipFill>
        <p:spPr>
          <a:xfrm>
            <a:off x="69262" y="451152"/>
            <a:ext cx="5893006" cy="5955696"/>
          </a:xfrm>
          <a:prstGeom prst="rect">
            <a:avLst/>
          </a:prstGeom>
        </p:spPr>
      </p:pic>
      <p:sp>
        <p:nvSpPr>
          <p:cNvPr id="5" name="AutoShape 2" descr="Image">
            <a:extLst>
              <a:ext uri="{FF2B5EF4-FFF2-40B4-BE49-F238E27FC236}">
                <a16:creationId xmlns:a16="http://schemas.microsoft.com/office/drawing/2014/main" id="{2731BDF6-F76D-4E1A-9964-291ABFA20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0723E-9DDD-4AA4-8AE7-C2F8B980E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9" t="55557" r="23968" b="1269"/>
          <a:stretch/>
        </p:blipFill>
        <p:spPr>
          <a:xfrm>
            <a:off x="5962650" y="451152"/>
            <a:ext cx="6165126" cy="58226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A96915-0284-40CD-893B-BDDF0EA9F44F}"/>
              </a:ext>
            </a:extLst>
          </p:cNvPr>
          <p:cNvSpPr/>
          <p:nvPr/>
        </p:nvSpPr>
        <p:spPr>
          <a:xfrm>
            <a:off x="6248400" y="3429000"/>
            <a:ext cx="5475514" cy="566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0D3715-A60D-4E3C-A477-AFF916683289}"/>
              </a:ext>
            </a:extLst>
          </p:cNvPr>
          <p:cNvSpPr/>
          <p:nvPr/>
        </p:nvSpPr>
        <p:spPr>
          <a:xfrm>
            <a:off x="6248400" y="4395378"/>
            <a:ext cx="5475514" cy="566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239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9333-D399-4AFE-A93B-797E116A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TXA: The Pharmaceutical Agent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90C4D-82C7-4BA0-BA46-A7F051D3C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transform of 4-(</a:t>
            </a:r>
            <a:r>
              <a:rPr lang="en-US" dirty="0" err="1"/>
              <a:t>aminomethyl</a:t>
            </a:r>
            <a:r>
              <a:rPr lang="en-US" dirty="0"/>
              <a:t>) </a:t>
            </a:r>
            <a:r>
              <a:rPr lang="en-US" dirty="0" err="1"/>
              <a:t>cyclohexanecarboxylic</a:t>
            </a:r>
            <a:r>
              <a:rPr lang="en-US" dirty="0"/>
              <a:t> acid</a:t>
            </a:r>
          </a:p>
          <a:p>
            <a:r>
              <a:rPr lang="en-US" dirty="0"/>
              <a:t>Inhibiting effect on fibrinolysis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5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D505-1A6F-41DD-AC49-9827A40B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2F10B-89F3-456D-AAB3-C1DD026A1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6CE7DE-124C-419B-8F0F-C0B9A0BAB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7" t="13583" r="13855" b="50000"/>
          <a:stretch/>
        </p:blipFill>
        <p:spPr>
          <a:xfrm>
            <a:off x="181158" y="1328632"/>
            <a:ext cx="5862453" cy="4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F35405-BC98-4CBD-BB90-8619E98A9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7" t="50000" r="13221" b="2063"/>
          <a:stretch/>
        </p:blipFill>
        <p:spPr>
          <a:xfrm>
            <a:off x="5817985" y="441392"/>
            <a:ext cx="6192857" cy="59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4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6E7D-9614-41E0-AF00-6E2ED640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E2A93-8F9A-4B30-B027-49F2D91A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TXA to patients with “Excessive bleeding” or those who are “bleeding or at risk of significant hemorrhage as soon as possible within 3 hours of injury”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52426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AADE-826F-4312-9BEF-EF99B560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729BD-9C5C-4BD2-A8E8-A16DB1DAE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World Maternal Antifibrinolytic (WOMAN) trial</a:t>
            </a:r>
          </a:p>
          <a:p>
            <a:r>
              <a:rPr lang="en-US" dirty="0"/>
              <a:t>PPH</a:t>
            </a:r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E5D61-6903-49BE-A56C-AAA52069C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86" r="20000" b="23544"/>
          <a:stretch/>
        </p:blipFill>
        <p:spPr>
          <a:xfrm>
            <a:off x="476081" y="3645748"/>
            <a:ext cx="11135060" cy="12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9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80E4-8403-4166-804A-4C7C6EA2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D143-E475-42EB-A9F4-BC4A2305F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7711F-51FA-4070-AB98-9412294F3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" t="45082" r="3361" b="12362"/>
          <a:stretch/>
        </p:blipFill>
        <p:spPr>
          <a:xfrm>
            <a:off x="81643" y="1467175"/>
            <a:ext cx="12028714" cy="407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2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68D4B-CBF8-4628-802C-3CBFBEB6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Prehospital Administration of TXA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C57A6-54A8-4739-9D2B-3D408D723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Positive effect of TXA in prehospital phase of care to trauma patients with sign of hemorrhagic shock</a:t>
            </a:r>
          </a:p>
          <a:p>
            <a:endParaRPr lang="en-US" dirty="0"/>
          </a:p>
          <a:p>
            <a:r>
              <a:rPr lang="en-US" dirty="0"/>
              <a:t>Cal-PAT trial</a:t>
            </a:r>
          </a:p>
          <a:p>
            <a:pPr lvl="1"/>
            <a:r>
              <a:rPr lang="en-US" dirty="0"/>
              <a:t>-Prospective, multicenter, observational and nonrandomized cohort</a:t>
            </a:r>
          </a:p>
          <a:p>
            <a:pPr lvl="1"/>
            <a:r>
              <a:rPr lang="en-US" dirty="0"/>
              <a:t>-Statistically significant decrease in 28-day mortality in favor of early TXA use</a:t>
            </a:r>
          </a:p>
          <a:p>
            <a:pPr lvl="1"/>
            <a:r>
              <a:rPr lang="en-US" dirty="0"/>
              <a:t>-Statistically significant decrease in 28-day mortality observed in patients requiring massive transfusion with &gt; 10 units of blood products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315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47C5-3E8D-448C-AD4B-5CE91AC4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Critique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2970D-4C5F-4E3E-8B6C-0AA84794D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from CRASH-2 in 2010</a:t>
            </a:r>
          </a:p>
          <a:p>
            <a:r>
              <a:rPr lang="en-US" dirty="0"/>
              <a:t>National Health Service(NHS) promoted a liberal use of TXA in every trauma patients.</a:t>
            </a:r>
          </a:p>
          <a:p>
            <a:r>
              <a:rPr lang="en-US" dirty="0"/>
              <a:t>TXA is a strong level of recommendation by major multidisciplinary European guidelines, US , Australia and New Zealand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8189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DCD5-241C-4207-BD24-9A639C3B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DDFE3-91A3-4479-9031-7EDE29D50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0A733-C9D9-434D-8CAF-ABE3006F3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19" r="3439" b="13809"/>
          <a:stretch/>
        </p:blipFill>
        <p:spPr>
          <a:xfrm>
            <a:off x="4251253" y="42409"/>
            <a:ext cx="7198178" cy="68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5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6EAE-F7B0-4FC8-82F9-314A8FF6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18B4-8C78-4271-A8F8-C8BB48AB6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60180-B590-450B-833E-ED20BEDE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2" t="10188" r="42869" b="46486"/>
          <a:stretch/>
        </p:blipFill>
        <p:spPr>
          <a:xfrm>
            <a:off x="1687899" y="1667628"/>
            <a:ext cx="4408101" cy="5148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91EE5-ECCE-4243-9D72-E84BCE2E0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3" t="52937" r="42807"/>
          <a:stretch/>
        </p:blipFill>
        <p:spPr>
          <a:xfrm>
            <a:off x="6357447" y="283029"/>
            <a:ext cx="5155710" cy="65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1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D9E6-952B-42EF-B573-26D9E420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6F56-B1B5-4BEA-B5A9-69B42B9E3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91905-6C62-415C-BC78-83C897CCF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 t="14603" b="33174"/>
          <a:stretch/>
        </p:blipFill>
        <p:spPr>
          <a:xfrm>
            <a:off x="3450769" y="783772"/>
            <a:ext cx="803110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65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19A1-316D-4EEC-8F06-3923382E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CBE3D-7FF1-4298-AC7F-386ED80DA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BF95C-B822-4885-B59D-8B0C394F5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" t="67143" b="10000"/>
          <a:stretch/>
        </p:blipFill>
        <p:spPr>
          <a:xfrm>
            <a:off x="657224" y="2127886"/>
            <a:ext cx="11122784" cy="353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5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B0E8-DFDB-4BC9-B8AF-274D14F1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0B9D-4841-44DC-A6F7-42190ABC3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BC2CF-377B-4496-9587-C94EC1E03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78"/>
          <a:stretch/>
        </p:blipFill>
        <p:spPr>
          <a:xfrm>
            <a:off x="1038905" y="168999"/>
            <a:ext cx="10391094" cy="65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99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2343-022A-4AED-8F03-CE224F04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70050-3B49-4D46-8BAD-2B7C64E59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7ACB8-CB9E-47B3-A4E3-035205949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8" b="28095"/>
          <a:stretch/>
        </p:blipFill>
        <p:spPr>
          <a:xfrm>
            <a:off x="3301046" y="746821"/>
            <a:ext cx="8364359" cy="56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94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EF86-06D2-4337-B134-8899DD13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DAACA-FB41-4D01-A5C1-59A7838D5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E0E6A-7D4E-43A9-ACD2-5480733EB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92" r="16349" b="12699"/>
          <a:stretch/>
        </p:blipFill>
        <p:spPr>
          <a:xfrm>
            <a:off x="414651" y="1503847"/>
            <a:ext cx="11362698" cy="49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5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0239-6AC1-4604-96F2-778F8009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Pharmacokinetics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96945-790B-49CC-B1DA-429A1B14B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Dose: 1 g iv over 10 minutes, followed by iv infusion 1 g over 8 h</a:t>
            </a:r>
          </a:p>
          <a:p>
            <a:r>
              <a:rPr lang="en-US" dirty="0"/>
              <a:t>Unknown minimal therapeutic dose to inhibit fibrinolysis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35864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ED13-9CD4-4871-AE55-EB23453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of </a:t>
            </a:r>
            <a:br>
              <a:rPr lang="en-US" dirty="0"/>
            </a:br>
            <a:r>
              <a:rPr lang="en-US" dirty="0"/>
              <a:t>traumatic coagulopathy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D9569-21EE-4169-BE42-E2C685A6D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2294709"/>
            <a:ext cx="10753725" cy="3766185"/>
          </a:xfrm>
        </p:spPr>
        <p:txBody>
          <a:bodyPr/>
          <a:lstStyle/>
          <a:p>
            <a:r>
              <a:rPr lang="en-US" dirty="0"/>
              <a:t>Trauma-induced coagulopathy</a:t>
            </a:r>
          </a:p>
          <a:p>
            <a:r>
              <a:rPr lang="en-US" dirty="0"/>
              <a:t>3 phenotypes of fibrinolytic response to massive trauma</a:t>
            </a:r>
          </a:p>
          <a:p>
            <a:pPr lvl="1"/>
            <a:r>
              <a:rPr lang="en-US" dirty="0"/>
              <a:t>-Hyperfibrinolysis 20%</a:t>
            </a:r>
          </a:p>
          <a:p>
            <a:pPr lvl="1"/>
            <a:r>
              <a:rPr lang="en-US" dirty="0"/>
              <a:t>-Physiologic fibrinolysis 20%</a:t>
            </a:r>
          </a:p>
          <a:p>
            <a:pPr lvl="1"/>
            <a:r>
              <a:rPr lang="en-US" dirty="0"/>
              <a:t>-</a:t>
            </a:r>
            <a:r>
              <a:rPr lang="en-US" dirty="0" err="1"/>
              <a:t>Hypofibrinolysis</a:t>
            </a:r>
            <a:r>
              <a:rPr lang="en-US" dirty="0"/>
              <a:t> 60%</a:t>
            </a:r>
          </a:p>
        </p:txBody>
      </p:sp>
    </p:spTree>
    <p:extLst>
      <p:ext uri="{BB962C8B-B14F-4D97-AF65-F5344CB8AC3E}">
        <p14:creationId xmlns:p14="http://schemas.microsoft.com/office/powerpoint/2010/main" val="134080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FEED-BF93-4647-AA69-55DE76DE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6121-D61E-4044-ADAD-4B12073D0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6BB84-23AA-48E0-9BC4-568AE40B9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68" b="3333"/>
          <a:stretch/>
        </p:blipFill>
        <p:spPr>
          <a:xfrm>
            <a:off x="294244" y="240188"/>
            <a:ext cx="11240532" cy="65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37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2E47-1B80-4E19-B4EA-88EFA8DB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C5090-BECB-4748-B2ED-56EB83C52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38AF3-4ABC-437A-BF5F-19EA51B3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00" b="9306"/>
          <a:stretch/>
        </p:blipFill>
        <p:spPr>
          <a:xfrm>
            <a:off x="2296104" y="205"/>
            <a:ext cx="7514646" cy="68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1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C90D-F089-4DC3-A871-A4AE5005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Thromboembolic Complications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B845-F114-49C0-AE11-4CAEEDA48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Postoperative Liver transplantation: venous thromboembolism</a:t>
            </a:r>
          </a:p>
          <a:p>
            <a:r>
              <a:rPr lang="en-US" dirty="0"/>
              <a:t>CRASH-2: 369/20211 patients vascular occlusive events</a:t>
            </a:r>
          </a:p>
          <a:p>
            <a:pPr lvl="1"/>
            <a:r>
              <a:rPr lang="en-US" dirty="0"/>
              <a:t>168 in TXA group</a:t>
            </a:r>
          </a:p>
          <a:p>
            <a:pPr lvl="1"/>
            <a:r>
              <a:rPr lang="en-US" dirty="0"/>
              <a:t>201 in placebo group</a:t>
            </a:r>
          </a:p>
          <a:p>
            <a:pPr lvl="1"/>
            <a:endParaRPr lang="en-US" dirty="0"/>
          </a:p>
          <a:p>
            <a:pPr marL="4572" lvl="1" indent="0">
              <a:buNone/>
            </a:pPr>
            <a:r>
              <a:rPr lang="en-US" dirty="0"/>
              <a:t>MATTERs</a:t>
            </a:r>
          </a:p>
          <a:p>
            <a:pPr marL="4572" lvl="1" indent="0">
              <a:buNone/>
            </a:pPr>
            <a:r>
              <a:rPr lang="en-US" dirty="0"/>
              <a:t>	9-fold increase for PE(0.3% without vs 2.7% with TXA)</a:t>
            </a:r>
          </a:p>
          <a:p>
            <a:pPr marL="4572" lvl="1" indent="0">
              <a:buNone/>
            </a:pPr>
            <a:r>
              <a:rPr lang="en-US" dirty="0"/>
              <a:t>	12-fold increase for DVT(0.2% without vs 2.4% with TXA)</a:t>
            </a:r>
          </a:p>
          <a:p>
            <a:pPr marL="4572" lvl="1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50436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6757-00ED-4524-8727-25B56F60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DDC05-F8E1-4C36-A055-AEE64EC80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FD662-28A6-4ECC-B6C0-57D965E16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5" t="14128" r="7461" b="46937"/>
          <a:stretch/>
        </p:blipFill>
        <p:spPr>
          <a:xfrm>
            <a:off x="719137" y="73014"/>
            <a:ext cx="10753725" cy="6711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BD7748-8C51-4874-ABD2-A9D15A03CF64}"/>
              </a:ext>
            </a:extLst>
          </p:cNvPr>
          <p:cNvSpPr/>
          <p:nvPr/>
        </p:nvSpPr>
        <p:spPr>
          <a:xfrm>
            <a:off x="936171" y="5199802"/>
            <a:ext cx="10036629" cy="16581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3849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6757-00ED-4524-8727-25B56F60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DDC05-F8E1-4C36-A055-AEE64EC80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FD662-28A6-4ECC-B6C0-57D965E16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5" t="52762" r="7461" b="9365"/>
          <a:stretch/>
        </p:blipFill>
        <p:spPr>
          <a:xfrm>
            <a:off x="781050" y="260618"/>
            <a:ext cx="10866663" cy="65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1D07-1AFC-4B1A-812D-75B1B8CC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Thromboembolic Complications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073CA-AC1E-411B-ADE2-A013B5541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possibility of increased VTE rates in patients with a previous history of thromboembolic events cannot be confidently excluded, and there is in sufficiency evidence on TXA safety in these patients to make definitive recommendations for use of antifibrinolytic therapy”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4319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4FAD-C84E-4E99-858B-5667470F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TXA: The Pharmaceutical Agent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1040-EF5A-4658-8D67-19E584D6F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plasmin-mediated release of vasoactive peptides: bradykinin, histamine</a:t>
            </a:r>
          </a:p>
          <a:p>
            <a:r>
              <a:rPr lang="en-US" dirty="0"/>
              <a:t>Reduce proinflammatory action on the complement system</a:t>
            </a:r>
          </a:p>
          <a:p>
            <a:r>
              <a:rPr lang="en-US" dirty="0"/>
              <a:t>Plasminogen and plasmin:</a:t>
            </a:r>
          </a:p>
          <a:p>
            <a:pPr lvl="1"/>
            <a:r>
              <a:rPr lang="en-US" dirty="0"/>
              <a:t>-Inflammation</a:t>
            </a:r>
          </a:p>
          <a:p>
            <a:pPr lvl="1"/>
            <a:r>
              <a:rPr lang="en-US" dirty="0"/>
              <a:t>-Angiogenesis</a:t>
            </a:r>
          </a:p>
          <a:p>
            <a:pPr lvl="1"/>
            <a:r>
              <a:rPr lang="en-US" dirty="0"/>
              <a:t>-Chemotaxis</a:t>
            </a:r>
          </a:p>
          <a:p>
            <a:pPr lvl="1"/>
            <a:r>
              <a:rPr lang="en-US" dirty="0"/>
              <a:t>-Tissue remodeling</a:t>
            </a:r>
          </a:p>
          <a:p>
            <a:pPr lvl="1"/>
            <a:r>
              <a:rPr lang="en-US" dirty="0"/>
              <a:t>-Wound healing</a:t>
            </a:r>
          </a:p>
          <a:p>
            <a:pPr marL="4572" lvl="1" indent="0">
              <a:buNone/>
            </a:pPr>
            <a:r>
              <a:rPr lang="en-US" dirty="0"/>
              <a:t>Precise mechanism in effects in hemorrhage: </a:t>
            </a:r>
            <a:r>
              <a:rPr lang="en-US" dirty="0">
                <a:solidFill>
                  <a:srgbClr val="FF0000"/>
                </a:solidFill>
              </a:rPr>
              <a:t>unknown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68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3023-6AA5-4C1D-AAA4-9FAE6431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E5454-FFF2-458F-83C8-216AC340A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TXA is widely available, inexpensive, heat stable and cost-effectiveness</a:t>
            </a:r>
          </a:p>
          <a:p>
            <a:r>
              <a:rPr lang="en-US" dirty="0"/>
              <a:t>Effective in treating hyperfibrinolysis, component in blood management</a:t>
            </a:r>
          </a:p>
          <a:p>
            <a:r>
              <a:rPr lang="en-US" dirty="0"/>
              <a:t>Unknown: dose, kinetics, mechanism of action, clinical application and safety</a:t>
            </a:r>
          </a:p>
          <a:p>
            <a:r>
              <a:rPr lang="en-US" dirty="0"/>
              <a:t>Thromboembolic side effects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3526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47FF-9AEF-4B38-8B94-B913D3B8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0279E-2C9E-40C5-95DD-E9E8CF867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</a:t>
            </a:r>
          </a:p>
          <a:p>
            <a:pPr lvl="1"/>
            <a:r>
              <a:rPr lang="en-US" dirty="0"/>
              <a:t>Treatment of severe life-threatening hemorrhage</a:t>
            </a:r>
          </a:p>
          <a:p>
            <a:pPr lvl="1"/>
            <a:r>
              <a:rPr lang="en-US" dirty="0"/>
              <a:t>Best before onset of shock</a:t>
            </a:r>
          </a:p>
          <a:p>
            <a:pPr lvl="1"/>
            <a:r>
              <a:rPr lang="en-US" dirty="0"/>
              <a:t>Within 3 hours of trauma and delivery</a:t>
            </a:r>
          </a:p>
          <a:p>
            <a:pPr lvl="1"/>
            <a:r>
              <a:rPr lang="en-US" dirty="0"/>
              <a:t>Bleeding cannot be stopped by other intervention measures(compression, TQ)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5234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9162-2645-4AF1-98CD-1B67AF04A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2D0EB-2608-42C0-83E3-01642BD1A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of severe life-threatening hemorrhage</a:t>
            </a:r>
          </a:p>
          <a:p>
            <a:r>
              <a:rPr lang="en-US" dirty="0"/>
              <a:t>Dose: 1 g iv over 10 minutes, followed by iv infusion 1 g over 8 h</a:t>
            </a:r>
          </a:p>
          <a:p>
            <a:r>
              <a:rPr lang="en-US" dirty="0"/>
              <a:t>Give within 3 hours of trauma, surgery and PPH</a:t>
            </a:r>
          </a:p>
          <a:p>
            <a:r>
              <a:rPr lang="en-US" dirty="0"/>
              <a:t>Avoid in patient with previous history of thromboembolic event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8873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3AF-ED73-4B5C-A43A-2A192256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TXA: The Pharmaceutical Agent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9213-A063-4C3B-822D-7CC762808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Peak plasma concentrations: rapidly after iv infusion</a:t>
            </a:r>
          </a:p>
          <a:p>
            <a:r>
              <a:rPr lang="en-US" dirty="0"/>
              <a:t>TXA diffuses throughout all tissues</a:t>
            </a:r>
          </a:p>
          <a:p>
            <a:r>
              <a:rPr lang="en-US" dirty="0"/>
              <a:t>10% in CSF</a:t>
            </a:r>
          </a:p>
          <a:p>
            <a:r>
              <a:rPr lang="en-US" dirty="0"/>
              <a:t>1% in human milk</a:t>
            </a:r>
          </a:p>
          <a:p>
            <a:r>
              <a:rPr lang="en-US" dirty="0"/>
              <a:t>TXA: eliminated unchanged via GFR and excretes in urine in 2-3 hours after administration</a:t>
            </a:r>
          </a:p>
          <a:p>
            <a:r>
              <a:rPr lang="en-US" dirty="0"/>
              <a:t>Antifibrinolytic effects last up to 7-8 hours</a:t>
            </a:r>
          </a:p>
          <a:p>
            <a:r>
              <a:rPr lang="en-US" dirty="0"/>
              <a:t>After 24 hours,90% of single iv is eliminated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1291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598-3A4E-484C-96CA-B2EDDD08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TXA: The Pharmaceutical Agent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7034C-9352-464D-A8DF-016A2919A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antifibrinolytic effects of TXA were first published in the 1960s</a:t>
            </a:r>
          </a:p>
          <a:p>
            <a:r>
              <a:rPr lang="en-US" dirty="0"/>
              <a:t>Its primary iv use in cardiac surgery</a:t>
            </a:r>
          </a:p>
          <a:p>
            <a:r>
              <a:rPr lang="en-US" dirty="0"/>
              <a:t>2008, Treatment of hemorrhagic condition </a:t>
            </a:r>
          </a:p>
          <a:p>
            <a:pPr lvl="1"/>
            <a:r>
              <a:rPr lang="en-US" dirty="0"/>
              <a:t>-Trauma</a:t>
            </a:r>
          </a:p>
          <a:p>
            <a:pPr lvl="1"/>
            <a:r>
              <a:rPr lang="en-US" dirty="0"/>
              <a:t>-</a:t>
            </a:r>
            <a:r>
              <a:rPr lang="en-US" dirty="0" err="1"/>
              <a:t>Obstetics</a:t>
            </a:r>
            <a:endParaRPr lang="en-US" dirty="0"/>
          </a:p>
          <a:p>
            <a:pPr lvl="1"/>
            <a:r>
              <a:rPr lang="en-US" dirty="0"/>
              <a:t>-Cardiac surgery</a:t>
            </a:r>
          </a:p>
          <a:p>
            <a:pPr lvl="1"/>
            <a:r>
              <a:rPr lang="en-US" dirty="0"/>
              <a:t>-Liver surgery</a:t>
            </a:r>
          </a:p>
          <a:p>
            <a:pPr lvl="1"/>
            <a:r>
              <a:rPr lang="en-US" dirty="0"/>
              <a:t>-Orthopedic surgery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14372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D9AF-4C38-4E0B-B67D-13FA03CE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TXA: The Pharmaceutical Agent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D72C4-68B2-4621-830D-81D8B9A22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Contraindication</a:t>
            </a:r>
          </a:p>
          <a:p>
            <a:pPr lvl="1"/>
            <a:r>
              <a:rPr lang="en-US" dirty="0"/>
              <a:t>-Hypersensitivity</a:t>
            </a:r>
          </a:p>
          <a:p>
            <a:pPr lvl="1"/>
            <a:r>
              <a:rPr lang="en-US" dirty="0"/>
              <a:t>-Severe renal impairment</a:t>
            </a:r>
          </a:p>
          <a:p>
            <a:pPr lvl="1"/>
            <a:r>
              <a:rPr lang="en-US" dirty="0"/>
              <a:t>-History of convulsion</a:t>
            </a:r>
          </a:p>
          <a:p>
            <a:pPr lvl="1"/>
            <a:r>
              <a:rPr lang="en-US" dirty="0"/>
              <a:t>-Active intravascular clotting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4400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03992-5837-48AC-918C-4E4D815D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270D0-D62F-4EDD-998F-EA17263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326B5-6C4A-4FF0-8F09-AAB98F200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90" b="13016"/>
          <a:stretch/>
        </p:blipFill>
        <p:spPr>
          <a:xfrm>
            <a:off x="3787515" y="215614"/>
            <a:ext cx="7315914" cy="66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69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3FBD-9CB6-41D0-BBDA-1ABE5641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CRASH-2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3943B-2722-4F4F-9D9F-DEA08D1B6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1FCF3-EA95-42C4-8503-9C9A90393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83" b="8413"/>
          <a:stretch/>
        </p:blipFill>
        <p:spPr>
          <a:xfrm>
            <a:off x="3348338" y="499533"/>
            <a:ext cx="8764748" cy="60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2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277</TotalTime>
  <Words>940</Words>
  <Application>Microsoft Office PowerPoint</Application>
  <PresentationFormat>Widescreen</PresentationFormat>
  <Paragraphs>147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Metropolitan</vt:lpstr>
      <vt:lpstr>Tranexamic acid for Acute hemorrhage: A narrative Review of Landmark Studies and a Critical Reappraisal of its use over the last decade</vt:lpstr>
      <vt:lpstr>TXA: The Pharmaceutical Agent</vt:lpstr>
      <vt:lpstr>PowerPoint Presentation</vt:lpstr>
      <vt:lpstr>TXA: The Pharmaceutical Agent</vt:lpstr>
      <vt:lpstr>TXA: The Pharmaceutical Agent</vt:lpstr>
      <vt:lpstr>TXA: The Pharmaceutical Agent</vt:lpstr>
      <vt:lpstr>TXA: The Pharmaceutical Agent</vt:lpstr>
      <vt:lpstr>CRASH-2</vt:lpstr>
      <vt:lpstr>CRASH-2</vt:lpstr>
      <vt:lpstr>CRASH-2</vt:lpstr>
      <vt:lpstr>CRASH-2</vt:lpstr>
      <vt:lpstr>PowerPoint Presentation</vt:lpstr>
      <vt:lpstr>CRASH-2</vt:lpstr>
      <vt:lpstr>CRASH-2</vt:lpstr>
      <vt:lpstr>PowerPoint Presentation</vt:lpstr>
      <vt:lpstr>MATTERs</vt:lpstr>
      <vt:lpstr>MATTERs</vt:lpstr>
      <vt:lpstr>PowerPoint Presentation</vt:lpstr>
      <vt:lpstr>PowerPoint Presentation</vt:lpstr>
      <vt:lpstr>PowerPoint Presentation</vt:lpstr>
      <vt:lpstr>MATTERs</vt:lpstr>
      <vt:lpstr>WOMEN</vt:lpstr>
      <vt:lpstr>PowerPoint Presentation</vt:lpstr>
      <vt:lpstr>Prehospital Administration of TXA</vt:lpstr>
      <vt:lpstr>The Critique</vt:lpstr>
      <vt:lpstr>CRASH-3</vt:lpstr>
      <vt:lpstr>CRASH-3</vt:lpstr>
      <vt:lpstr>CRASH-3</vt:lpstr>
      <vt:lpstr>CRASH-3</vt:lpstr>
      <vt:lpstr>CRASH-3</vt:lpstr>
      <vt:lpstr>CRASH-3</vt:lpstr>
      <vt:lpstr>Pharmacokinetics</vt:lpstr>
      <vt:lpstr>Pathophysiology of  traumatic coagulopathy</vt:lpstr>
      <vt:lpstr>PowerPoint Presentation</vt:lpstr>
      <vt:lpstr>PowerPoint Presentation</vt:lpstr>
      <vt:lpstr>Thromboembolic Complications</vt:lpstr>
      <vt:lpstr>PowerPoint Presentation</vt:lpstr>
      <vt:lpstr>PowerPoint Presentation</vt:lpstr>
      <vt:lpstr>Thromboembolic Complications</vt:lpstr>
      <vt:lpstr>Conclusion</vt:lpstr>
      <vt:lpstr>Conclusion</vt:lpstr>
      <vt:lpstr>Take home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Tranexamic acid for Acute hemorrhage: A narrative Review of Landmark Studies and a Critical Reappraisal of its use over the last decade</dc:title>
  <dc:creator>ภัทธิยา พุทธศิลพรสกุล</dc:creator>
  <cp:lastModifiedBy>ภัทธิยา พุทธศิลพรสกุล</cp:lastModifiedBy>
  <cp:revision>35</cp:revision>
  <dcterms:created xsi:type="dcterms:W3CDTF">2020-02-23T04:08:17Z</dcterms:created>
  <dcterms:modified xsi:type="dcterms:W3CDTF">2020-03-03T15:24:41Z</dcterms:modified>
</cp:coreProperties>
</file>